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8"/>
  </p:normalViewPr>
  <p:slideViewPr>
    <p:cSldViewPr snapToGrid="0">
      <p:cViewPr varScale="1">
        <p:scale>
          <a:sx n="106" d="100"/>
          <a:sy n="106" d="100"/>
        </p:scale>
        <p:origin x="8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0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24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5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63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7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7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fbeelding 1" descr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fbeelding 4" descr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Titeltekst"/>
          <p:cNvSpPr txBox="1">
            <a:spLocks noGrp="1"/>
          </p:cNvSpPr>
          <p:nvPr>
            <p:ph type="title"/>
          </p:nvPr>
        </p:nvSpPr>
        <p:spPr>
          <a:xfrm>
            <a:off x="4991101" y="390525"/>
            <a:ext cx="6515101" cy="20701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iteltekst"/>
          <p:cNvSpPr txBox="1">
            <a:spLocks noGrp="1"/>
          </p:cNvSpPr>
          <p:nvPr>
            <p:ph type="title"/>
          </p:nvPr>
        </p:nvSpPr>
        <p:spPr>
          <a:xfrm>
            <a:off x="329551" y="0"/>
            <a:ext cx="11548319" cy="11318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0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314169" y="1385628"/>
            <a:ext cx="11563701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270000" indent="-40005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595702" indent="-268552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1938338" indent="-26670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0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4000" b="1" cap="all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9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0117" y="1525587"/>
            <a:ext cx="5530850" cy="44180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marL="814122" indent="-40931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50010" indent="-48006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buChar char="–"/>
              <a:defRPr>
                <a:latin typeface="Arial"/>
                <a:ea typeface="Arial"/>
                <a:cs typeface="Arial"/>
                <a:sym typeface="Arial"/>
              </a:defRPr>
            </a:lvl3pPr>
            <a:lvl4pPr marL="1685220" indent="-358070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marL="2027238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itelteks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3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33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lIns="0" tIns="0" rIns="0" bIns="0" anchor="b"/>
          <a:lstStyle/>
          <a:p>
            <a:pPr marL="0" indent="0">
              <a:lnSpc>
                <a:spcPct val="100000"/>
              </a:lnSpc>
              <a:spcBef>
                <a:spcPts val="11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iteltekst"/>
          <p:cNvSpPr txBox="1">
            <a:spLocks noGrp="1"/>
          </p:cNvSpPr>
          <p:nvPr>
            <p:ph type="title"/>
          </p:nvPr>
        </p:nvSpPr>
        <p:spPr>
          <a:xfrm>
            <a:off x="450850" y="190500"/>
            <a:ext cx="11355389" cy="94138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iteltekst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6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 lIns="0" tIns="0" rIns="0" bIns="0"/>
          <a:lstStyle>
            <a:lvl1pPr marL="290513" indent="-290513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805769" indent="-400957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marL="1327150" indent="-4572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buChar char="–"/>
              <a:defRPr sz="3200">
                <a:latin typeface="Arial"/>
                <a:ea typeface="Arial"/>
                <a:cs typeface="Arial"/>
                <a:sym typeface="Arial"/>
              </a:defRPr>
            </a:lvl3pPr>
            <a:lvl4pPr marL="1695450" indent="-36830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marL="2037398" indent="-365760">
              <a:lnSpc>
                <a:spcPct val="100000"/>
              </a:lnSpc>
              <a:spcBef>
                <a:spcPts val="1500"/>
              </a:spcBef>
              <a:buClr>
                <a:srgbClr val="006DB2"/>
              </a:buClr>
              <a:buFontTx/>
              <a:defRPr sz="32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1" name="Tijdelijke aanduiding voor tekst 3"/>
          <p:cNvSpPr>
            <a:spLocks noGrp="1"/>
          </p:cNvSpPr>
          <p:nvPr>
            <p:ph type="body" sz="half" idx="21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6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Afbeelding 1" descr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iteltekst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71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Afbeelding 4" descr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" y="0"/>
            <a:ext cx="1218882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5_template publieksdag_01.jpg" descr="2025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539220" y="3683000"/>
            <a:ext cx="6664961" cy="56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15 maart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7B81E-B7CB-FDDD-3234-7B181F21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337D0ECD-F9DA-966A-953F-50CBC99E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D96AB94D-0FA8-1FC9-0901-5E7CA23185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Wat nodig is voor immunotherapie is dat een target geïdentificeerd wordt door ontstekingscellen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Probleem: hersentumoren zetten het immuunsysteem ‘uit’ </a:t>
            </a:r>
          </a:p>
          <a:p>
            <a:pPr marL="1296352" lvl="2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Gebruiken </a:t>
            </a:r>
            <a:r>
              <a:rPr lang="nl-NL" dirty="0" err="1"/>
              <a:t>immuuncellen</a:t>
            </a:r>
            <a:r>
              <a:rPr lang="nl-NL" dirty="0"/>
              <a:t> om te groeien</a:t>
            </a:r>
          </a:p>
          <a:p>
            <a:pPr marL="1296352" lvl="2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Weinig ‘effectieve’ </a:t>
            </a:r>
            <a:r>
              <a:rPr lang="nl-NL" dirty="0" err="1"/>
              <a:t>immuuncellen</a:t>
            </a:r>
            <a:r>
              <a:rPr lang="nl-NL" dirty="0"/>
              <a:t> in de tumor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Veel studies verricht, inmiddels veel inzichten over immuunsysteem en hersentumoren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Nog geen aangetoonde verbetering in grote klinische studies</a:t>
            </a:r>
          </a:p>
          <a:p>
            <a:pPr marL="1296352" lvl="2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Wel veel kaf onder het koren</a:t>
            </a:r>
          </a:p>
          <a:p>
            <a:pPr marL="1789113" lvl="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 err="1"/>
              <a:t>Bijv</a:t>
            </a:r>
            <a:r>
              <a:rPr lang="nl-NL" dirty="0"/>
              <a:t> vaccinatie therapie </a:t>
            </a:r>
            <a:r>
              <a:rPr lang="nl-NL" dirty="0" err="1"/>
              <a:t>Tubingen</a:t>
            </a:r>
            <a:endParaRPr dirty="0"/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0561461E-F2CF-7D58-6790-CED6FE6C29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Waar zijn we nu? immunotherapie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6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FFCEA-581E-38B6-BCCE-D860B3187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B7849F66-C53C-581B-79DE-934FB900C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0A7B3AA8-1E7A-9AF5-DA03-1B68166894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2020: BRAF mutaties in hersentumoren reageren goed op BRAF remmers: zeldzaam ‘target’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Zeldzame tumoren als </a:t>
            </a:r>
            <a:r>
              <a:rPr lang="nl-NL" dirty="0" err="1"/>
              <a:t>pilocytair</a:t>
            </a:r>
            <a:r>
              <a:rPr lang="nl-NL" dirty="0"/>
              <a:t> astrocytoom, </a:t>
            </a:r>
            <a:r>
              <a:rPr lang="nl-NL" dirty="0" err="1"/>
              <a:t>pleiomorf</a:t>
            </a:r>
            <a:r>
              <a:rPr lang="nl-NL" dirty="0"/>
              <a:t> </a:t>
            </a:r>
            <a:r>
              <a:rPr lang="nl-NL" dirty="0" err="1"/>
              <a:t>xantroastrocytoom</a:t>
            </a:r>
            <a:r>
              <a:rPr lang="nl-NL" dirty="0"/>
              <a:t>, </a:t>
            </a:r>
            <a:r>
              <a:rPr lang="nl-NL" dirty="0" err="1"/>
              <a:t>ganglioglioom</a:t>
            </a:r>
            <a:r>
              <a:rPr lang="nl-NL" dirty="0"/>
              <a:t>, hele enkele keer bij glioblastoom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Nu ook middel in de pijplijn dat werkt bij BRAF </a:t>
            </a:r>
            <a:r>
              <a:rPr lang="nl-NL" dirty="0" err="1"/>
              <a:t>fusiegen</a:t>
            </a:r>
            <a:r>
              <a:rPr lang="nl-NL" dirty="0"/>
              <a:t>: </a:t>
            </a:r>
            <a:r>
              <a:rPr lang="nl-NL" dirty="0" err="1"/>
              <a:t>frekwente</a:t>
            </a:r>
            <a:r>
              <a:rPr lang="nl-NL" dirty="0"/>
              <a:t> afwijking bij </a:t>
            </a:r>
            <a:r>
              <a:rPr lang="nl-NL" dirty="0" err="1"/>
              <a:t>pilocytair</a:t>
            </a:r>
            <a:r>
              <a:rPr lang="nl-NL" dirty="0"/>
              <a:t> astrocytoom (goedgekeurd USA)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2023: voor IDH mutaties remmer vorasidenib effectief: laaggradige gliomen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Astrocytoom IDH mutant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Oligodendroglioom</a:t>
            </a:r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689D1D26-F8E1-1AAA-94BD-6DE07BF599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Waar zijn we nu? </a:t>
            </a:r>
            <a:r>
              <a:rPr lang="nl-NL" dirty="0" err="1"/>
              <a:t>Targeted</a:t>
            </a:r>
            <a:r>
              <a:rPr lang="nl-NL" dirty="0"/>
              <a:t> </a:t>
            </a:r>
            <a:r>
              <a:rPr lang="nl-NL" dirty="0" err="1"/>
              <a:t>treatments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826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7747F-A299-0B66-626E-D9B0F4753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D6407CD7-CD99-9D8D-2E30-1772A2BC3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4E38FEFD-E502-7096-8D2D-CB77E0BE57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67437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IDH remmer werkt waarschijnlijk vooral vroeg in de ziekte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INDIGO studie: bij </a:t>
            </a:r>
            <a:r>
              <a:rPr lang="nl-NL" dirty="0" err="1"/>
              <a:t>patienten</a:t>
            </a:r>
            <a:r>
              <a:rPr lang="nl-NL" dirty="0"/>
              <a:t> met graad 2 IDH gemuteerde tumor die alleen geopereerd waren vergelijking met placebo: remming in de vorasidenib groep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Effectiviteit na radiotherapie, chemotherapie veel minder, bij graad 3 onbekend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Registratie in Europa is aangevraagd</a:t>
            </a:r>
            <a:endParaRPr dirty="0"/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23A3913C-7C5A-C1C4-4618-D5A71DCD1CB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Vorasidenib: IDH remmer</a:t>
            </a:r>
            <a:endParaRPr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5722828-E2B3-7D29-CCB1-82711341BA9E}"/>
              </a:ext>
            </a:extLst>
          </p:cNvPr>
          <p:cNvSpPr txBox="1"/>
          <p:nvPr/>
        </p:nvSpPr>
        <p:spPr>
          <a:xfrm>
            <a:off x="7671120" y="1833453"/>
            <a:ext cx="37814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Patiënten zonder groei van de tumor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B2066C-9871-02A4-B8F1-162572DC5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01" y="2251237"/>
            <a:ext cx="4771262" cy="222058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780C1B3-F917-C42E-248C-CF13D20E9A0F}"/>
              </a:ext>
            </a:extLst>
          </p:cNvPr>
          <p:cNvSpPr txBox="1"/>
          <p:nvPr/>
        </p:nvSpPr>
        <p:spPr>
          <a:xfrm>
            <a:off x="7176200" y="4089393"/>
            <a:ext cx="4771262" cy="86177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476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	</a:t>
            </a:r>
            <a:r>
              <a:rPr kumimoji="0" lang="nl-NL" sz="10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Waarschijnlijhed</a:t>
            </a: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van geen groei van de tumor (maanden)</a:t>
            </a:r>
          </a:p>
          <a:p>
            <a:pPr marL="0" marR="0" indent="0" algn="l" defTabSz="44767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 dirty="0"/>
              <a:t>	Na 12 maanden		Na 24 maanden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	Vorasidenib: </a:t>
            </a: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77.3%	</a:t>
            </a: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Vorasidenib: </a:t>
            </a:r>
            <a:r>
              <a:rPr kumimoji="0" lang="nl-NL" sz="1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58.8%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sz="1000" b="1" dirty="0"/>
              <a:t>	Placebo 47.3%		Placebo26.2%</a:t>
            </a:r>
            <a:endParaRPr kumimoji="0" lang="nl-NL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0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78D0F-DFA8-D1C5-4D36-3AD530FD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CB5E6920-265C-0DBC-9107-D7096BAD6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3F9C50BF-A12D-9AF7-A8DA-9731EA61A7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We hebben geleerd hoe het beste klassieke chemotherapie te gebruiken: vroeg, meteen bij de radiotherapie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Meer ‘bang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buck</a:t>
            </a:r>
            <a:r>
              <a:rPr lang="nl-NL" dirty="0"/>
              <a:t>’!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Heel veel studies naar gepersonaliseerde behandeling bij glioblastomen: geen meerwaarde aangetoond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Eerste gepersonaliseerde behandelingen bij hersentumoren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BRAF (zeldzaam)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IDH (niet echt zeldzaam): wordt dit deel van de </a:t>
            </a:r>
            <a:r>
              <a:rPr lang="nl-NL"/>
              <a:t>standaard zorg?</a:t>
            </a: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Immunotherapie voor hersentumoren nog steeds stip op de horizon</a:t>
            </a:r>
            <a:endParaRPr dirty="0"/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CA4CEDAF-347B-BFA3-1AC6-F97232AE98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Die afgelopen dertig jaar &amp; systeem therapie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347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258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3543299" y="2286000"/>
            <a:ext cx="833818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Veranderingen in de systeem therapie</a:t>
            </a:r>
            <a:endParaRPr dirty="0"/>
          </a:p>
        </p:txBody>
      </p:sp>
      <p:sp>
        <p:nvSpPr>
          <p:cNvPr id="295" name="Rectangle 6"/>
          <p:cNvSpPr txBox="1"/>
          <p:nvPr/>
        </p:nvSpPr>
        <p:spPr>
          <a:xfrm>
            <a:off x="3543300" y="3048000"/>
            <a:ext cx="479488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Martin J van den Bent</a:t>
            </a:r>
            <a:endParaRPr dirty="0"/>
          </a:p>
        </p:txBody>
      </p:sp>
      <p:sp>
        <p:nvSpPr>
          <p:cNvPr id="296" name="Rectangle 7"/>
          <p:cNvSpPr txBox="1"/>
          <p:nvPr/>
        </p:nvSpPr>
        <p:spPr>
          <a:xfrm>
            <a:off x="3543300" y="3429000"/>
            <a:ext cx="4794885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nl-NL" dirty="0"/>
              <a:t>Neuroloog Erasmus MC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Systeem therapie: behandeling met medicijnen gericht tegen de tumor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Wat is er de afgelopen 30 jaar veranderd?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Belangrijker: waar gaat het heen????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Wat te denken van immunotherapie, CAR-T cel therapie, doelgerichte </a:t>
            </a:r>
            <a:r>
              <a:rPr lang="nl-NL" dirty="0" err="1"/>
              <a:t>therapiën</a:t>
            </a:r>
            <a:r>
              <a:rPr lang="nl-NL" dirty="0"/>
              <a:t>?</a:t>
            </a:r>
            <a:endParaRPr dirty="0"/>
          </a:p>
        </p:txBody>
      </p:sp>
      <p:sp>
        <p:nvSpPr>
          <p:cNvPr id="300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Glioom behandeling bestond uit: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Operatie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Radiotherapie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Geen plek voor chemotherapie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Dat was op dat moment al aan het kantelen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Anaplastische </a:t>
            </a:r>
            <a:r>
              <a:rPr lang="nl-NL" dirty="0" err="1"/>
              <a:t>oligodendrogliomen</a:t>
            </a:r>
            <a:r>
              <a:rPr lang="nl-NL" dirty="0"/>
              <a:t>: PCV chemotherapie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Primaire intracerebrale lymfomen: hoge dosis MTX 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4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30 jaar terug = 1995: state of </a:t>
            </a:r>
            <a:r>
              <a:rPr lang="nl-NL" dirty="0" err="1"/>
              <a:t>the</a:t>
            </a:r>
            <a:r>
              <a:rPr lang="nl-NL" dirty="0"/>
              <a:t> art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Verschillende studies werden opgezet die de toevoeging van chemotherapie aan radiotherapie onderzochten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Bij graad 4 tumoren+ glioblastoom: temozolomide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Snel duidelijk: verbetering van overleving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Bij graad 2 en 3 tumoren: combinatie PCV chemotherapie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Eerste resultaten: na chemotherapie niet beter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Overleving patiënten beter dan verwacht – gelukkig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Na vele jaren (2010, 2014): alsnog beter resultaat na chemotherapie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Beter begrip van die tumoren</a:t>
            </a:r>
            <a:endParaRPr dirty="0"/>
          </a:p>
        </p:txBody>
      </p:sp>
      <p:sp>
        <p:nvSpPr>
          <p:cNvPr id="308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gebeurde er in de laatste jaren van de vorige eeuw?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2025_template publieksdag_02.jpg" descr="2025_template publieksdag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Wijzig tekst: klik 2x"/>
          <p:cNvSpPr txBox="1">
            <a:spLocks noGrp="1"/>
          </p:cNvSpPr>
          <p:nvPr>
            <p:ph type="body" idx="4294967295"/>
          </p:nvPr>
        </p:nvSpPr>
        <p:spPr>
          <a:xfrm>
            <a:off x="381000" y="1414657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Moleculair onderzoek </a:t>
            </a:r>
            <a:r>
              <a:rPr lang="nl-NL" i="1" dirty="0" err="1"/>
              <a:t>o.a</a:t>
            </a:r>
            <a:r>
              <a:rPr lang="nl-NL" i="1" dirty="0"/>
              <a:t>, in klinische studies </a:t>
            </a:r>
            <a:r>
              <a:rPr lang="nl-NL" dirty="0"/>
              <a:t>liet zien: wat onder de microscoop hetzelfde lijkt is dat qua gedrag niet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Schuivende panelen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MGMT: </a:t>
            </a:r>
            <a:r>
              <a:rPr lang="nl-NL" dirty="0" err="1"/>
              <a:t>gemethyleerd</a:t>
            </a:r>
            <a:r>
              <a:rPr lang="nl-NL" dirty="0"/>
              <a:t> of niet, dat is de vraag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1p/19q verlies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IDH mutaties</a:t>
            </a:r>
          </a:p>
          <a:p>
            <a:pPr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 typeface="Wingdings" panose="05000000000000000000" pitchFamily="2" charset="2"/>
              <a:buChar char="Ø"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 2015: classificatie op grond van DNA mutaties </a:t>
            </a:r>
            <a:endParaRPr dirty="0"/>
          </a:p>
        </p:txBody>
      </p:sp>
      <p:sp>
        <p:nvSpPr>
          <p:cNvPr id="312" name="Wijzig tekst: klik 2x"/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Wat er hetzelfde uitziet is dat niet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7AC0954-DE64-82A3-FCD0-173649E55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5" y="3816463"/>
            <a:ext cx="406336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6A5AE-A6C8-2637-1762-9B7C26E6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1B1A15E3-3879-AD9C-CF04-577CAA0FF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390CCD7A-A23F-E2C0-2A04-3370E3BFB8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Alle studies bij tumoren met IDH mutatie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 err="1"/>
              <a:t>Oligodendrogliomen</a:t>
            </a:r>
            <a:endParaRPr lang="nl-NL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Astrocytomen IDHmt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Veel beter resultaat indien de radiotherapie direct gevolgd werd door chemotherapie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I.t.t. eerst radiotherapie en pas chemotherapie indien weer groei optreedt</a:t>
            </a:r>
          </a:p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En studies waarin chemotherapie wordt vergeleken met radiotherapie: geen verschil in uitkomst</a:t>
            </a:r>
            <a:endParaRPr dirty="0"/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4211E096-C7DB-180A-BBBE-3F879B3BEB6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Dus?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45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B102-BA5E-B984-58CA-1F097C88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09B0F701-D2B0-F91A-7920-48E7C1398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04775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8866604A-D2C9-7689-7009-A2F0430B1E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Twee grote ontwikkelingen: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Gerichte tumor behandelingen: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lang="nl-NL" dirty="0"/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Immunotherapie: 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endParaRPr dirty="0"/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257286CD-C5F4-61ED-AB95-8A999F24A8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Maar wat gebeurde er elders in de oncologie?</a:t>
            </a:r>
            <a:endParaRPr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5FBB655-ED84-2C9B-062D-857B62236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979" y="4943953"/>
            <a:ext cx="4785306" cy="1440000"/>
          </a:xfrm>
          <a:prstGeom prst="rect">
            <a:avLst/>
          </a:prstGeom>
        </p:spPr>
      </p:pic>
      <p:grpSp>
        <p:nvGrpSpPr>
          <p:cNvPr id="13" name="Groep 12">
            <a:extLst>
              <a:ext uri="{FF2B5EF4-FFF2-40B4-BE49-F238E27FC236}">
                <a16:creationId xmlns:a16="http://schemas.microsoft.com/office/drawing/2014/main" id="{980D2A7F-BDA9-FAFA-6364-750FFDE150AE}"/>
              </a:ext>
            </a:extLst>
          </p:cNvPr>
          <p:cNvGrpSpPr/>
          <p:nvPr/>
        </p:nvGrpSpPr>
        <p:grpSpPr>
          <a:xfrm>
            <a:off x="3567112" y="2440552"/>
            <a:ext cx="5057775" cy="2186445"/>
            <a:chOff x="5257799" y="1531995"/>
            <a:chExt cx="5057775" cy="2186445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DEAD030-A7DD-BBB5-F96A-4FC1C2F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6992" y="1901325"/>
              <a:ext cx="2436923" cy="1440000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FEA1ADEB-F3EF-DF19-DFE1-5A4E386F1CE5}"/>
                </a:ext>
              </a:extLst>
            </p:cNvPr>
            <p:cNvSpPr txBox="1"/>
            <p:nvPr/>
          </p:nvSpPr>
          <p:spPr>
            <a:xfrm>
              <a:off x="5534024" y="1531995"/>
              <a:ext cx="450532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Gepersonaliseerde anti-kanker behandeling</a:t>
              </a:r>
            </a:p>
          </p:txBody>
        </p:sp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3A586970-7387-518A-BD12-9BBD22A93517}"/>
                </a:ext>
              </a:extLst>
            </p:cNvPr>
            <p:cNvSpPr txBox="1"/>
            <p:nvPr/>
          </p:nvSpPr>
          <p:spPr>
            <a:xfrm>
              <a:off x="5257799" y="3349110"/>
              <a:ext cx="505777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‘Zelfde’ diagnose, andere response op behandeling</a:t>
              </a:r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1656E41E-375C-3139-63E2-4969D7253D2D}"/>
              </a:ext>
            </a:extLst>
          </p:cNvPr>
          <p:cNvGrpSpPr/>
          <p:nvPr/>
        </p:nvGrpSpPr>
        <p:grpSpPr>
          <a:xfrm>
            <a:off x="8783961" y="2723248"/>
            <a:ext cx="3408039" cy="1613268"/>
            <a:chOff x="9335929" y="2065317"/>
            <a:chExt cx="3408039" cy="1613268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1C7C5C99-7225-07AA-E952-2F2534D7BC1C}"/>
                </a:ext>
              </a:extLst>
            </p:cNvPr>
            <p:cNvSpPr txBox="1"/>
            <p:nvPr/>
          </p:nvSpPr>
          <p:spPr>
            <a:xfrm>
              <a:off x="10007851" y="2298912"/>
              <a:ext cx="2736117" cy="12003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Traditionele behandeling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dirty="0"/>
                <a:t>Gerichte behandeling</a:t>
              </a:r>
            </a:p>
          </p:txBody>
        </p:sp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691C9661-42FF-09BA-D565-A12BEAB4E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929" y="2065317"/>
              <a:ext cx="672453" cy="72000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E4E49B7D-2298-0230-ABA4-E8581F8EF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935" y="2958585"/>
              <a:ext cx="665916" cy="720000"/>
            </a:xfrm>
            <a:prstGeom prst="rect">
              <a:avLst/>
            </a:prstGeom>
          </p:spPr>
        </p:pic>
      </p:grpSp>
      <p:cxnSp>
        <p:nvCxnSpPr>
          <p:cNvPr id="17" name="Rechte verbindingslijn met pijl 16">
            <a:extLst>
              <a:ext uri="{FF2B5EF4-FFF2-40B4-BE49-F238E27FC236}">
                <a16:creationId xmlns:a16="http://schemas.microsoft.com/office/drawing/2014/main" id="{568E1E4D-A929-5F8A-3EAC-A2A752D4A6D6}"/>
              </a:ext>
            </a:extLst>
          </p:cNvPr>
          <p:cNvCxnSpPr>
            <a:cxnSpLocks/>
          </p:cNvCxnSpPr>
          <p:nvPr/>
        </p:nvCxnSpPr>
        <p:spPr>
          <a:xfrm flipV="1">
            <a:off x="7406989" y="3164145"/>
            <a:ext cx="1119797" cy="369629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63D2F946-CD8D-BAD8-87CC-802F3C1F95EB}"/>
              </a:ext>
            </a:extLst>
          </p:cNvPr>
          <p:cNvCxnSpPr>
            <a:cxnSpLocks/>
          </p:cNvCxnSpPr>
          <p:nvPr/>
        </p:nvCxnSpPr>
        <p:spPr>
          <a:xfrm>
            <a:off x="7400725" y="3557006"/>
            <a:ext cx="1126061" cy="307800"/>
          </a:xfrm>
          <a:prstGeom prst="straightConnector1">
            <a:avLst/>
          </a:prstGeom>
          <a:noFill/>
          <a:ln w="38100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kstvak 22">
            <a:extLst>
              <a:ext uri="{FF2B5EF4-FFF2-40B4-BE49-F238E27FC236}">
                <a16:creationId xmlns:a16="http://schemas.microsoft.com/office/drawing/2014/main" id="{019C8185-B232-0C92-814B-593B5657D576}"/>
              </a:ext>
            </a:extLst>
          </p:cNvPr>
          <p:cNvSpPr txBox="1"/>
          <p:nvPr/>
        </p:nvSpPr>
        <p:spPr>
          <a:xfrm>
            <a:off x="9209454" y="5103154"/>
            <a:ext cx="322897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Vaccinatie (dendritische cellen)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Checkpoint remmers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NL" dirty="0"/>
              <a:t>CAR-T cellen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NK cellen</a:t>
            </a: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6573045A-4922-DBB4-C482-397D55EC589F}"/>
              </a:ext>
            </a:extLst>
          </p:cNvPr>
          <p:cNvGrpSpPr/>
          <p:nvPr/>
        </p:nvGrpSpPr>
        <p:grpSpPr>
          <a:xfrm>
            <a:off x="1164608" y="2478864"/>
            <a:ext cx="1749034" cy="1928767"/>
            <a:chOff x="1179903" y="2423721"/>
            <a:chExt cx="1749034" cy="1928767"/>
          </a:xfrm>
        </p:grpSpPr>
        <p:pic>
          <p:nvPicPr>
            <p:cNvPr id="25" name="Afbeelding 24">
              <a:extLst>
                <a:ext uri="{FF2B5EF4-FFF2-40B4-BE49-F238E27FC236}">
                  <a16:creationId xmlns:a16="http://schemas.microsoft.com/office/drawing/2014/main" id="{5C801440-D838-7B6A-A31A-9A0B21741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03" y="2534007"/>
              <a:ext cx="1749034" cy="1818481"/>
            </a:xfrm>
            <a:prstGeom prst="rect">
              <a:avLst/>
            </a:prstGeom>
          </p:spPr>
        </p:pic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D70316BA-4812-1CB6-CBA5-B9A8DA39903F}"/>
                </a:ext>
              </a:extLst>
            </p:cNvPr>
            <p:cNvSpPr txBox="1"/>
            <p:nvPr/>
          </p:nvSpPr>
          <p:spPr>
            <a:xfrm>
              <a:off x="1179903" y="3388105"/>
              <a:ext cx="657225" cy="22057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800" dirty="0"/>
                <a:t>Gemuteerd </a:t>
              </a:r>
              <a:endParaRPr kumimoji="0" lang="nl-NL" sz="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gen</a:t>
              </a:r>
            </a:p>
          </p:txBody>
        </p:sp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510F2900-BB5F-FB2A-6A06-F6462EB4B39E}"/>
                </a:ext>
              </a:extLst>
            </p:cNvPr>
            <p:cNvSpPr txBox="1"/>
            <p:nvPr/>
          </p:nvSpPr>
          <p:spPr>
            <a:xfrm>
              <a:off x="1234073" y="2423721"/>
              <a:ext cx="657224" cy="22057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800" dirty="0"/>
                <a:t>n</a:t>
              </a: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ormaal</a:t>
              </a:r>
            </a:p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gen</a:t>
              </a:r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ADF586D-FBA8-BA64-61FC-D0F77B3E086A}"/>
                </a:ext>
              </a:extLst>
            </p:cNvPr>
            <p:cNvSpPr txBox="1"/>
            <p:nvPr/>
          </p:nvSpPr>
          <p:spPr>
            <a:xfrm>
              <a:off x="1906169" y="2589311"/>
              <a:ext cx="657224" cy="22057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800" dirty="0"/>
                <a:t>n</a:t>
              </a: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ormaal</a:t>
              </a:r>
            </a:p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eiwit</a:t>
              </a:r>
            </a:p>
          </p:txBody>
        </p:sp>
        <p:sp>
          <p:nvSpPr>
            <p:cNvPr id="33" name="Tekstvak 32">
              <a:extLst>
                <a:ext uri="{FF2B5EF4-FFF2-40B4-BE49-F238E27FC236}">
                  <a16:creationId xmlns:a16="http://schemas.microsoft.com/office/drawing/2014/main" id="{8890C682-939D-B227-0669-FA1638903ED3}"/>
                </a:ext>
              </a:extLst>
            </p:cNvPr>
            <p:cNvSpPr txBox="1"/>
            <p:nvPr/>
          </p:nvSpPr>
          <p:spPr>
            <a:xfrm>
              <a:off x="2205038" y="3388104"/>
              <a:ext cx="657224" cy="220571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nl-NL" sz="800" dirty="0"/>
                <a:t>abn</a:t>
              </a: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ormaal</a:t>
              </a:r>
            </a:p>
            <a:p>
              <a:pPr marL="0" marR="0" indent="0" algn="ctr" defTabSz="914400" rtl="0" fontAlgn="auto" latinLnBrk="0" hangingPunct="0">
                <a:lnSpc>
                  <a:spcPts val="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 eiwit</a:t>
              </a:r>
            </a:p>
          </p:txBody>
        </p:sp>
      </p:grpSp>
      <p:cxnSp>
        <p:nvCxnSpPr>
          <p:cNvPr id="39" name="Rechte verbindingslijn met pijl 38">
            <a:extLst>
              <a:ext uri="{FF2B5EF4-FFF2-40B4-BE49-F238E27FC236}">
                <a16:creationId xmlns:a16="http://schemas.microsoft.com/office/drawing/2014/main" id="{A0426BFC-8AB2-E362-EC21-3749EAACD7A0}"/>
              </a:ext>
            </a:extLst>
          </p:cNvPr>
          <p:cNvCxnSpPr>
            <a:cxnSpLocks/>
          </p:cNvCxnSpPr>
          <p:nvPr/>
        </p:nvCxnSpPr>
        <p:spPr>
          <a:xfrm flipH="1" flipV="1">
            <a:off x="2913642" y="3519344"/>
            <a:ext cx="1862663" cy="10538"/>
          </a:xfrm>
          <a:prstGeom prst="straightConnector1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53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C6034-C5D3-8897-9263-1F76964E8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2025_template publieksdag_02.jpg" descr="2025_template publieksdag_02.jpg">
            <a:extLst>
              <a:ext uri="{FF2B5EF4-FFF2-40B4-BE49-F238E27FC236}">
                <a16:creationId xmlns:a16="http://schemas.microsoft.com/office/drawing/2014/main" id="{0B40CB43-1AC5-FD26-F615-A2B6F05B0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Wijzig tekst: klik 2x">
            <a:extLst>
              <a:ext uri="{FF2B5EF4-FFF2-40B4-BE49-F238E27FC236}">
                <a16:creationId xmlns:a16="http://schemas.microsoft.com/office/drawing/2014/main" id="{CE6FB2AA-8263-1D4F-03A1-7534ABF09F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/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Voor gepersonaliseerde behandeling is </a:t>
            </a:r>
            <a:r>
              <a:rPr lang="nl-NL" b="1" dirty="0"/>
              <a:t>goed target = doel </a:t>
            </a:r>
            <a:r>
              <a:rPr lang="nl-NL" dirty="0"/>
              <a:t>nodig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Uniek voor tumor cellen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Essentieel voor de groei van tumor cellen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Aanwezig in alle tumor cellen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Goed middel tegen het target dat goed doordringt in de hersenen</a:t>
            </a:r>
          </a:p>
          <a:p>
            <a:pPr marL="785813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pPr>
            <a:r>
              <a:rPr lang="nl-NL" dirty="0"/>
              <a:t>En middel dat nauwelijks bijwerkingen heeft </a:t>
            </a:r>
          </a:p>
        </p:txBody>
      </p:sp>
      <p:sp>
        <p:nvSpPr>
          <p:cNvPr id="308" name="Wijzig tekst: klik 2x">
            <a:extLst>
              <a:ext uri="{FF2B5EF4-FFF2-40B4-BE49-F238E27FC236}">
                <a16:creationId xmlns:a16="http://schemas.microsoft.com/office/drawing/2014/main" id="{B8D4FF7D-3876-4DEA-F06D-27F09DD779F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lang="nl-NL" dirty="0"/>
              <a:t>Waar zijn we nu? Gepersonaliseerde behandeling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46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713</Words>
  <Application>Microsoft Macintosh PowerPoint</Application>
  <PresentationFormat>Breedbeeld</PresentationFormat>
  <Paragraphs>109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30 jaar terug = 1995: state of the art</vt:lpstr>
      <vt:lpstr>Wat gebeurde er in de laatste jaren van de vorige eeuw?</vt:lpstr>
      <vt:lpstr>Wat er hetzelfde uitziet is dat niet</vt:lpstr>
      <vt:lpstr>Dus?</vt:lpstr>
      <vt:lpstr>Maar wat gebeurde er elders in de oncologie?</vt:lpstr>
      <vt:lpstr>Waar zijn we nu? Gepersonaliseerde behandeling </vt:lpstr>
      <vt:lpstr>Waar zijn we nu? immunotherapie</vt:lpstr>
      <vt:lpstr>Waar zijn we nu? Targeted treatments</vt:lpstr>
      <vt:lpstr>Vorasidenib: IDH remmer</vt:lpstr>
      <vt:lpstr>Die afgelopen dertig jaar &amp; systeem therapie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martin van den bent</dc:creator>
  <cp:lastModifiedBy>Jennifer Gjertsen</cp:lastModifiedBy>
  <cp:revision>9</cp:revision>
  <dcterms:modified xsi:type="dcterms:W3CDTF">2025-03-15T08:17:37Z</dcterms:modified>
</cp:coreProperties>
</file>